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Bitter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iTrTiE6etIT6uH9DHtcvnOGFG9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Bitter-bold.fntdata"/><Relationship Id="rId27" Type="http://schemas.openxmlformats.org/officeDocument/2006/relationships/font" Target="fonts/Bit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it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Bitter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¿Por qué contratar talento de Laboratoria?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docs.google.com/presentation/d/1s2ZUsBqqZxVcuzTNMxs1Pyn_wcoOBBSmdGo5o7NGYzM/edit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2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34442" l="0" r="0" t="0"/>
          <a:stretch/>
        </p:blipFill>
        <p:spPr>
          <a:xfrm>
            <a:off x="6250850" y="4404600"/>
            <a:ext cx="2799226" cy="6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 rot="5400000">
            <a:off x="-1013250" y="1013250"/>
            <a:ext cx="5153150" cy="3126650"/>
          </a:xfrm>
          <a:prstGeom prst="flowChartManualInpu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4492225" y="2242500"/>
            <a:ext cx="43737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9E"/>
              </a:solidFill>
              <a:highlight>
                <a:srgbClr val="FF009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1" i="0" sz="5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s-419" sz="33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LinkedIn</a:t>
            </a:r>
            <a:endParaRPr b="1" i="0" sz="33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9E"/>
              </a:solidFill>
              <a:highlight>
                <a:srgbClr val="FF009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23187" r="22775" t="0"/>
          <a:stretch/>
        </p:blipFill>
        <p:spPr>
          <a:xfrm>
            <a:off x="236800" y="206700"/>
            <a:ext cx="3885583" cy="49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A 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imagen de </a:t>
            </a: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fundo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 txBox="1"/>
          <p:nvPr/>
        </p:nvSpPr>
        <p:spPr>
          <a:xfrm>
            <a:off x="294725" y="995550"/>
            <a:ext cx="42261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imagem de fundo é um dos grandes recursos que o LinkedIn oferece: </a:t>
            </a:r>
            <a:r>
              <a:rPr i="1"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não a desperdice e personalize-a!</a:t>
            </a:r>
            <a:endParaRPr b="0" i="1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 isso você terá: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Diferencie-se de outros profissionais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Mostre sua proposta de valor em um único “golpe de olho” e desde o primeiro momento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Você tornará seu perfil mais atraente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s-419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Você vai mostrar seu profissionalismo</a:t>
            </a:r>
            <a:r>
              <a:rPr b="0" i="0" lang="es-419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4">
            <a:alphaModFix/>
          </a:blip>
          <a:srcRect b="48202" l="8130" r="34197" t="19288"/>
          <a:stretch/>
        </p:blipFill>
        <p:spPr>
          <a:xfrm>
            <a:off x="4910950" y="2054175"/>
            <a:ext cx="4077674" cy="129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5">
            <a:alphaModFix/>
          </a:blip>
          <a:srcRect b="48977" l="7623" r="34039" t="17399"/>
          <a:stretch/>
        </p:blipFill>
        <p:spPr>
          <a:xfrm>
            <a:off x="4910950" y="3570625"/>
            <a:ext cx="4077674" cy="1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 rotWithShape="1">
          <a:blip r:embed="rId6">
            <a:alphaModFix/>
          </a:blip>
          <a:srcRect b="48976" l="7240" r="33652" t="17404"/>
          <a:stretch/>
        </p:blipFill>
        <p:spPr>
          <a:xfrm>
            <a:off x="4910950" y="620342"/>
            <a:ext cx="4077674" cy="130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O título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 txBox="1"/>
          <p:nvPr/>
        </p:nvSpPr>
        <p:spPr>
          <a:xfrm>
            <a:off x="294725" y="829100"/>
            <a:ext cx="8323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título do seu perfil é o texto que aparece logo abaixo do seu nome. Sim,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Você pode mencionar seu cargo e pronto, mas isso não refletiria suas habilidades ou o que você traz profissionalmente. Além da foto do perfil, o título é o elemento mais importante para causar uma boa impressão.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11"/>
          <p:cNvSpPr txBox="1"/>
          <p:nvPr/>
        </p:nvSpPr>
        <p:spPr>
          <a:xfrm>
            <a:off x="160200" y="2154950"/>
            <a:ext cx="5212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s-419" sz="1200">
                <a:latin typeface="Open Sans"/>
                <a:ea typeface="Open Sans"/>
                <a:cs typeface="Open Sans"/>
                <a:sym typeface="Open Sans"/>
              </a:rPr>
              <a:t>Que seja </a:t>
            </a:r>
            <a:r>
              <a:rPr b="1" i="0" lang="es-419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breve</a:t>
            </a:r>
            <a:endParaRPr b="1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latin typeface="Open Sans"/>
                <a:ea typeface="Open Sans"/>
                <a:cs typeface="Open Sans"/>
                <a:sym typeface="Open Sans"/>
              </a:rPr>
              <a:t>O título deve resumir o que você faz em poucas palavras (220 caracteres).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i="0" lang="es-419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</a:t>
            </a:r>
            <a:r>
              <a:rPr b="1" lang="es-419" sz="1200">
                <a:latin typeface="Open Sans"/>
                <a:ea typeface="Open Sans"/>
                <a:cs typeface="Open Sans"/>
                <a:sym typeface="Open Sans"/>
              </a:rPr>
              <a:t>tenha </a:t>
            </a:r>
            <a:r>
              <a:rPr b="1" i="0" lang="es-419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gancho</a:t>
            </a:r>
            <a:endParaRPr b="1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latin typeface="Open Sans"/>
                <a:ea typeface="Open Sans"/>
                <a:cs typeface="Open Sans"/>
                <a:sym typeface="Open Sans"/>
              </a:rPr>
              <a:t>O título é como o seu slogan ou cartão de visita e não deve deixar ninguém indiferente. Defina-se como profissional; diferencie-se; e atraia a atenção de seus visitantes.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s-419" sz="1200">
                <a:latin typeface="Open Sans"/>
                <a:ea typeface="Open Sans"/>
                <a:cs typeface="Open Sans"/>
                <a:sym typeface="Open Sans"/>
              </a:rPr>
              <a:t>O título deve refletir sua personalidade e o que você faz</a:t>
            </a:r>
            <a:endParaRPr b="1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100">
                <a:latin typeface="Open Sans"/>
                <a:ea typeface="Open Sans"/>
                <a:cs typeface="Open Sans"/>
                <a:sym typeface="Open Sans"/>
              </a:rPr>
              <a:t>Escreva um título profissional que o descreva de maneira geral e de acordo com o que deseja fazer no trabalho.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1" lang="es-419" sz="1200">
                <a:latin typeface="Open Sans"/>
                <a:ea typeface="Open Sans"/>
                <a:cs typeface="Open Sans"/>
                <a:sym typeface="Open Sans"/>
              </a:rPr>
              <a:t>Tecnologia</a:t>
            </a:r>
            <a:endParaRPr b="1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Inclua o setor em que você trabalha ou deseja trabalhar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Adicione também o seu país e cidade de residência.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b="1" i="0" lang="es-419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</a:t>
            </a: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seja </a:t>
            </a:r>
            <a:r>
              <a:rPr b="1" i="0" lang="es-419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100% </a:t>
            </a: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você</a:t>
            </a:r>
            <a:endParaRPr b="1" i="0" sz="12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4">
            <a:alphaModFix/>
          </a:blip>
          <a:srcRect b="16054" l="12198" r="35266" t="17274"/>
          <a:stretch/>
        </p:blipFill>
        <p:spPr>
          <a:xfrm>
            <a:off x="5550050" y="2571750"/>
            <a:ext cx="3407699" cy="243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708688">
            <a:off x="7779000" y="2035325"/>
            <a:ext cx="737725" cy="6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1513100" y="4774200"/>
            <a:ext cx="521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419" sz="12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Torne-o único e inclua palavras-chave.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Sua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 URL personalizada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294725" y="935525"/>
            <a:ext cx="8323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Personaliz</a:t>
            </a: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 o</a:t>
            </a:r>
            <a: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link de ac</a:t>
            </a: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</a:t>
            </a:r>
            <a: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</a:t>
            </a: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ao seu</a:t>
            </a:r>
            <a: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perfil público ou URL d</a:t>
            </a: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LinkedIn.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aconselhado utilizar uma abreviatura do seu nome ou marca pessoal.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Você pode usar entre 3 e 100 caracteres no máximo sem usar espaços, acentos, símbolos ou caracteres especiais.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4">
            <a:alphaModFix/>
          </a:blip>
          <a:srcRect b="41094" l="7823" r="35115" t="4719"/>
          <a:stretch/>
        </p:blipFill>
        <p:spPr>
          <a:xfrm>
            <a:off x="632450" y="2664575"/>
            <a:ext cx="3939551" cy="201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2"/>
          <p:cNvSpPr/>
          <p:nvPr/>
        </p:nvSpPr>
        <p:spPr>
          <a:xfrm>
            <a:off x="2681100" y="2827350"/>
            <a:ext cx="1890900" cy="23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4746550" y="2746350"/>
            <a:ext cx="4164000" cy="18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exemplo, Melissa Alejandra Leyva Estrella, poderia ter um link personalizado como: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b="0" i="0" lang="es-419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linkedin.com/melissaleyva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b="0" i="0" lang="es-419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linkedin.com/melileyvae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</a:pP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linkedin.com/in/mleyvaestrella/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Sobre você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… 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3"/>
          <p:cNvSpPr txBox="1"/>
          <p:nvPr/>
        </p:nvSpPr>
        <p:spPr>
          <a:xfrm>
            <a:off x="304225" y="829100"/>
            <a:ext cx="8323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&lt;</a:t>
            </a:r>
            <a:r>
              <a:rPr lang="es-419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Profissional com mais de 20 anos de experiência&gt; Parece familiar? Uma declaração genérica não mostra às pessoas quem você é, com o que você contribui ou o quanto você </a:t>
            </a:r>
            <a:r>
              <a:rPr lang="es-419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gosta de seu</a:t>
            </a:r>
            <a:r>
              <a:rPr lang="es-419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419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trabalho,</a:t>
            </a:r>
            <a:r>
              <a:rPr lang="es-419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ingredientes essenciais para ganhar a confiança de recrutadores e empregadores em potencial.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2681100" y="2827350"/>
            <a:ext cx="1890900" cy="23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405825" y="1783800"/>
            <a:ext cx="234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protagonista é você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Não há problema em falar apenas sobre você: você está criando sua marca pessoal.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3"/>
          <p:cNvPicPr preferRelativeResize="0"/>
          <p:nvPr/>
        </p:nvPicPr>
        <p:blipFill rotWithShape="1">
          <a:blip r:embed="rId4">
            <a:alphaModFix/>
          </a:blip>
          <a:srcRect b="-802" l="160" r="-230" t="-802"/>
          <a:stretch/>
        </p:blipFill>
        <p:spPr>
          <a:xfrm>
            <a:off x="-244650" y="2835450"/>
            <a:ext cx="9610825" cy="24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3"/>
          <p:cNvSpPr txBox="1"/>
          <p:nvPr/>
        </p:nvSpPr>
        <p:spPr>
          <a:xfrm>
            <a:off x="3086125" y="1783800"/>
            <a:ext cx="2759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Conta uma história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a sua oportunidade de se tornar conhecido. Fale sobre objetivos e as coisas que você gosta.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6161350" y="1751475"/>
            <a:ext cx="2598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Escrever em primeira pessoa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 trecho na terceira pessoa pode parecer impessoal. Não seja formal e seja você mesmo.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/>
          <p:nvPr/>
        </p:nvSpPr>
        <p:spPr>
          <a:xfrm>
            <a:off x="304800" y="146699"/>
            <a:ext cx="9144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s-419" sz="22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Considerar...</a:t>
            </a:r>
            <a:endParaRPr b="1" i="0" sz="22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85" name="Google Shape;1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" y="246280"/>
            <a:ext cx="221193" cy="43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413600" y="972975"/>
            <a:ext cx="5433600" cy="3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Não escreva muitos parágrafos.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Use uma linguagem simples, sem jargão profissional ou termos excessivamente técnicos.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Você deve ter em mente, especialmente se você está começando a construir sua rede de contatos, que esta introdução é um meio que deve ser escrito de forma vibrante e que convida e inspira os profissionais da rede a entrarem em contato direto com você e assim chegar a mais pessoas.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Você tem que escrever o que diria a alguém que lhe pedisse para dizer quem você é em um minuto.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7200" y="1563100"/>
            <a:ext cx="2842950" cy="28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" y="2462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/>
        </p:nvSpPr>
        <p:spPr>
          <a:xfrm>
            <a:off x="414600" y="262850"/>
            <a:ext cx="6486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Experiência de trabalho</a:t>
            </a:r>
            <a:endParaRPr b="1" i="0" sz="2000" u="none" cap="none" strike="noStrike">
              <a:solidFill>
                <a:srgbClr val="FF009E"/>
              </a:solidFill>
              <a:highlight>
                <a:srgbClr val="FFE521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274300" y="1651075"/>
            <a:ext cx="2252400" cy="1939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Nesta seção você deve destacar seu histórico de trabalho. Como apresentar sua experiência?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2764500" y="1027500"/>
            <a:ext cx="5838300" cy="3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👉 </a:t>
            </a:r>
            <a:r>
              <a:rPr b="1" lang="es-419" sz="19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Para cada cargo ocupado, você deve incluir:</a:t>
            </a:r>
            <a:endParaRPr b="1" i="0" sz="19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A descrição da função ou posição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Tipo de emprego, ou seja, se foi em período integral, meio período ou estágio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O nome da empresa ou empregador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Cidade e país onde trabalhou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Datas em que você desempenhou essa função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Função principal que você executou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Habilidades que você adquiriu </a:t>
            </a: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neste</a:t>
            </a: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 trabalho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Destaque as conquistas com as quais você se sente especialmente satisfeito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itter"/>
              <a:buChar char="●"/>
            </a:pPr>
            <a:r>
              <a:rPr lang="es-419" sz="1600">
                <a:latin typeface="Bitter"/>
                <a:ea typeface="Bitter"/>
                <a:cs typeface="Bitter"/>
                <a:sym typeface="Bitter"/>
              </a:rPr>
              <a:t>Se possível, inclua conteúdo multimídia para aprimorar o que você escreveu.</a:t>
            </a:r>
            <a:endParaRPr sz="1600"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2957" y="4581600"/>
            <a:ext cx="36700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" y="246280"/>
            <a:ext cx="221193" cy="4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414600" y="262850"/>
            <a:ext cx="6486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Algu</a:t>
            </a: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ma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s tips</a:t>
            </a:r>
            <a:endParaRPr b="1" i="0" sz="2000" u="none" cap="none" strike="noStrike">
              <a:solidFill>
                <a:srgbClr val="FF009E"/>
              </a:solidFill>
              <a:highlight>
                <a:srgbClr val="FFE521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414600" y="976400"/>
            <a:ext cx="7761300" cy="3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Apresentar informações em linguagem clara, simples e concisa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Liste os cargos que ocupou em ordem cronológica, ou seja, do cargo mais recente ao cargo mais antigo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Se você teve pausas profissionais significativas, também pode adicioná-las e explicá-las em seu perfil, como pausas profissionais para trabalho voluntário, estudos ou ano sabático.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Se você não tem experiência anterior e está começando a construir sua experiência profissional e não tem experiência ou práticas profissionais para incluir nesta seção, é recomendável incluir os projetos que você desenvolveu durante a Certificação da Laboratoria.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rabicPeriod"/>
            </a:pPr>
            <a:r>
              <a:rPr lang="es-419" sz="1600">
                <a:latin typeface="Open Sans"/>
                <a:ea typeface="Open Sans"/>
                <a:cs typeface="Open Sans"/>
                <a:sym typeface="Open Sans"/>
              </a:rPr>
              <a:t>Caso tenha experiência anterior em outras áreas, é recomendável incluí-las, destacando suas conquistas e as habilidades que conseguiu desenvolver.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Educação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 txBox="1"/>
          <p:nvPr/>
        </p:nvSpPr>
        <p:spPr>
          <a:xfrm>
            <a:off x="574050" y="915150"/>
            <a:ext cx="7995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AutoNum type="arabicPeriod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Primeiro, adicione a instituição educacional.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AutoNum type="arabicPeriod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 seguida, o título ou grau obtido.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AutoNum type="arabicPeriod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campo de estudo, como: programação, design, finanças.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AutoNum type="arabicPeriod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ano de início e conclusão dos estudos.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AutoNum type="arabicPeriod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Qualificação obtida quando é especialmente notável, por exemplo graduada com honras.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17"/>
          <p:cNvPicPr preferRelativeResize="0"/>
          <p:nvPr/>
        </p:nvPicPr>
        <p:blipFill rotWithShape="1">
          <a:blip r:embed="rId4">
            <a:alphaModFix/>
          </a:blip>
          <a:srcRect b="30298" l="12314" r="35525" t="44583"/>
          <a:stretch/>
        </p:blipFill>
        <p:spPr>
          <a:xfrm>
            <a:off x="1071375" y="2818250"/>
            <a:ext cx="7001249" cy="18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Licenças e certificações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574050" y="915150"/>
            <a:ext cx="77523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Cursos e certificações não devem ficar de fora, pois são indicadores do seu desejo de se atualizar profissionalmente, aprofundando seus conhecimentos ou por meio da especialização ⇒ Learnability.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Adicione</a:t>
            </a: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todas as informações relacionadas à educação complementar, que inclui os cursos e certificações concluídos ou em andamento e que estejam claramente relacionados à carreira, área de estudo ou área de trabalho.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Recomenda-se que todos os estudos complementares que não estejam relacionados a esses aspectos profissionais sejam omitidos desta seção nas informações do perfil.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Habilidades 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26" name="Google Shape;226;p19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9"/>
          <p:cNvSpPr txBox="1"/>
          <p:nvPr/>
        </p:nvSpPr>
        <p:spPr>
          <a:xfrm>
            <a:off x="547725" y="829100"/>
            <a:ext cx="77523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seu perfil do LinkedIn você pode divulgar suas áreas de atuação listando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aquelas habilidades que você desenvolveu profissionalmente. Além disso, esses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competências </a:t>
            </a:r>
            <a:r>
              <a:rPr b="1"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podem ser verificadas ou validadas pela sua rede de contactos</a:t>
            </a: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dando maior credibilidade à sua experiência profissional, o que aumenta a visibilidade do seu perfil. As habilidades podem ser segmentadas em diferentes grupos: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acordo com sua área de especialização ou setor, como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frontend, UX/UI, backend, 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cybersecurity</a:t>
            </a: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1" i="0" sz="15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acordo com as tecnologias que você sabe usar, como edição de vídeo, CRM,</a:t>
            </a:r>
            <a:r>
              <a:rPr b="0" i="0" lang="es-419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linguagem de programação</a:t>
            </a: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, frameworks, bases de da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os, 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nível</a:t>
            </a: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 de manejo 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(domínio).</a:t>
            </a:r>
            <a:endParaRPr b="1" i="0" sz="15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acordo com habilidades sociais ou interpessoais, como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 criatividade, colaboração, capacidade de aprendizado, inteligência emocional,</a:t>
            </a: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entre muitas outras.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33368" l="0" r="0" t="-3721"/>
          <a:stretch/>
        </p:blipFill>
        <p:spPr>
          <a:xfrm>
            <a:off x="6684125" y="3884175"/>
            <a:ext cx="2459874" cy="12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0475" y="0"/>
            <a:ext cx="523525" cy="10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 txBox="1"/>
          <p:nvPr/>
        </p:nvSpPr>
        <p:spPr>
          <a:xfrm>
            <a:off x="455775" y="-371850"/>
            <a:ext cx="74217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419" sz="24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O que é</a:t>
            </a:r>
            <a:r>
              <a:rPr b="1" i="0" lang="es-419" sz="24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 LinkedIn?</a:t>
            </a:r>
            <a:endParaRPr b="1" i="0" sz="24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É uma </a:t>
            </a:r>
            <a:r>
              <a:rPr b="1"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rede social profissional</a:t>
            </a: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para profissionais, focada na área de negócios, network, busca de perfis e empregos profissionais.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3730950" y="2441450"/>
            <a:ext cx="2790900" cy="2586600"/>
          </a:xfrm>
          <a:prstGeom prst="rect">
            <a:avLst/>
          </a:prstGeom>
          <a:noFill/>
          <a:ln cap="flat" cmpd="sng" w="28575">
            <a:solidFill>
              <a:srgbClr val="56F89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rgbClr val="000000"/>
                </a:solidFill>
                <a:highlight>
                  <a:srgbClr val="56F89A"/>
                </a:highlight>
                <a:latin typeface="Bitter"/>
                <a:ea typeface="Bitter"/>
                <a:cs typeface="Bitter"/>
                <a:sym typeface="Bitter"/>
              </a:rPr>
              <a:t>Principal </a:t>
            </a:r>
            <a:r>
              <a:rPr b="1" lang="es-419" sz="2400">
                <a:highlight>
                  <a:srgbClr val="56F89A"/>
                </a:highlight>
                <a:latin typeface="Bitter"/>
                <a:ea typeface="Bitter"/>
                <a:cs typeface="Bitter"/>
                <a:sym typeface="Bitter"/>
              </a:rPr>
              <a:t>fonte</a:t>
            </a:r>
            <a:endParaRPr b="0" i="0" sz="1400" u="none" cap="none" strike="noStrike">
              <a:solidFill>
                <a:srgbClr val="3C4043"/>
              </a:solidFill>
              <a:highlight>
                <a:srgbClr val="56F89A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4043"/>
              </a:solidFill>
              <a:highlight>
                <a:srgbClr val="56F89A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3C4043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90% dos recrutadores usam o LinkedIn como plataforma preferida para buscar talentos</a:t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3C4043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Principal fonte de contratação para empresas (+20mm empresas + 14mm empregos)</a:t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66" name="Google Shape;66;p2"/>
          <p:cNvSpPr txBox="1"/>
          <p:nvPr/>
        </p:nvSpPr>
        <p:spPr>
          <a:xfrm>
            <a:off x="832925" y="2441450"/>
            <a:ext cx="2744700" cy="2586600"/>
          </a:xfrm>
          <a:prstGeom prst="rect">
            <a:avLst/>
          </a:prstGeom>
          <a:noFill/>
          <a:ln cap="flat" cmpd="sng" w="28575">
            <a:solidFill>
              <a:srgbClr val="FFE52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419" sz="2400" u="none" cap="none" strike="noStrike">
                <a:solidFill>
                  <a:srgbClr val="000000"/>
                </a:solidFill>
                <a:highlight>
                  <a:srgbClr val="FFE521"/>
                </a:highlight>
                <a:latin typeface="Bitter"/>
                <a:ea typeface="Bitter"/>
                <a:cs typeface="Bitter"/>
                <a:sym typeface="Bitter"/>
              </a:rPr>
              <a:t>Global</a:t>
            </a:r>
            <a:endParaRPr b="0" i="0" sz="1400" u="none" cap="none" strike="noStrike">
              <a:solidFill>
                <a:srgbClr val="3C4043"/>
              </a:solidFill>
              <a:highlight>
                <a:srgbClr val="FFE521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89998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3C4043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774 milhões de usuários no mundo (2021)</a:t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89998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3C4043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A cada 2 segundos há um novo registro (30 x min)</a:t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89998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rgbClr val="3C4043"/>
                </a:solidFill>
                <a:highlight>
                  <a:srgbClr val="FFFFFF"/>
                </a:highlight>
                <a:latin typeface="Bitter"/>
                <a:ea typeface="Bitter"/>
                <a:cs typeface="Bitter"/>
                <a:sym typeface="Bitter"/>
              </a:rPr>
              <a:t>Ocupa o 14º lugar nos sites mais visitados do mundo</a:t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  <a:p>
            <a:pPr indent="0" lvl="0" marL="89999" marR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Recomenda</a:t>
            </a: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ções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 de otrxs 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547725" y="829100"/>
            <a:ext cx="77523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empresas querem trabalhar com pessoas em quem confiam, e não há melhor maneira de ganhar confiança do que mostrar a elas que você faz bem o seu trabalho. Tente obter recomendações de pessoas que atestam sua experiência/habilidades.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Char char="●"/>
            </a:pP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essoas chaves</a:t>
            </a:r>
            <a:endParaRPr b="1" i="0" sz="15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Recomendações devem ser sempre solicitadas a quem trabalhou ou interagiu com você em nível profissional. Ex: líderes, colegas, mentores, clientes.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Char char="●"/>
            </a:pP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Desta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que seus pontos fortes</a:t>
            </a:r>
            <a:endParaRPr b="1" i="0" sz="15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Os recrutadores tendem a apelar para os candidatos através do uso de booleanos (habilidades-chave), peça à pessoa que escreve recomendações para descrever suas realizações com clareza.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9E"/>
              </a:buClr>
              <a:buSzPts val="1500"/>
              <a:buFont typeface="Open Sans"/>
              <a:buChar char="●"/>
            </a:pPr>
            <a:r>
              <a:rPr b="1" i="0" lang="es-419" sz="1500" u="none" cap="none" strike="noStrike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b="1" lang="es-419" sz="1500">
                <a:solidFill>
                  <a:srgbClr val="FF009E"/>
                </a:solidFill>
                <a:latin typeface="Open Sans"/>
                <a:ea typeface="Open Sans"/>
                <a:cs typeface="Open Sans"/>
                <a:sym typeface="Open Sans"/>
              </a:rPr>
              <a:t>e um toque personalizado</a:t>
            </a:r>
            <a:endParaRPr b="1" i="0" sz="1500" u="none" cap="none" strike="noStrike">
              <a:solidFill>
                <a:srgbClr val="FF009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Peça para eles falarem sobre você como uma “Analista de dado” e seu estilo de trabalho único.</a:t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/>
          <p:nvPr/>
        </p:nvSpPr>
        <p:spPr>
          <a:xfrm>
            <a:off x="-100" y="0"/>
            <a:ext cx="9144000" cy="5143500"/>
          </a:xfrm>
          <a:prstGeom prst="frame">
            <a:avLst>
              <a:gd fmla="val 11981" name="adj1"/>
            </a:avLst>
          </a:prstGeom>
          <a:solidFill>
            <a:srgbClr val="FF0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1321400" y="-4500"/>
            <a:ext cx="6501000" cy="51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2783150" y="1532225"/>
            <a:ext cx="357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s-419" sz="4200">
                <a:solidFill>
                  <a:srgbClr val="1D1C1D"/>
                </a:solidFill>
                <a:latin typeface="Bitter"/>
                <a:ea typeface="Bitter"/>
                <a:cs typeface="Bitter"/>
                <a:sym typeface="Bitter"/>
              </a:rPr>
              <a:t>Obrigada</a:t>
            </a:r>
            <a:r>
              <a:rPr b="1" i="0" lang="es-419" sz="4200" u="none" cap="none" strike="noStrike">
                <a:solidFill>
                  <a:srgbClr val="1D1C1D"/>
                </a:solidFill>
                <a:latin typeface="Bitter"/>
                <a:ea typeface="Bitter"/>
                <a:cs typeface="Bitter"/>
                <a:sym typeface="Bitter"/>
              </a:rPr>
              <a:t>!</a:t>
            </a:r>
            <a:endParaRPr b="1" i="0" sz="4200" u="none" cap="none" strike="noStrike">
              <a:solidFill>
                <a:srgbClr val="3927D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1762650" y="3537547"/>
            <a:ext cx="5618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-419" sz="1500">
                <a:latin typeface="Open Sans"/>
                <a:ea typeface="Open Sans"/>
                <a:cs typeface="Open Sans"/>
                <a:sym typeface="Open Sans"/>
              </a:rPr>
              <a:t>Nenhum trabalho é inatingível se você tiver a convicção e o compromisso de fazer o trabalho necessário para consegui-lo ✨.</a:t>
            </a:r>
            <a:endParaRPr b="1" i="0" sz="16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Mieu perfil </a:t>
            </a: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no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 LinkedIn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643175" y="968975"/>
            <a:ext cx="5513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Seu perfil do LinkedIn não é um currículo online, mas sim um portfólio digital dinâmico que reflete sua marca pessoal</a:t>
            </a:r>
            <a: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37861" r="27210" t="0"/>
          <a:stretch/>
        </p:blipFill>
        <p:spPr>
          <a:xfrm>
            <a:off x="6453004" y="772125"/>
            <a:ext cx="2290200" cy="4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6382875" y="4534250"/>
            <a:ext cx="1011600" cy="4416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547725" y="2091275"/>
            <a:ext cx="5638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Por que ter uma presença no LinkedIn é mais importante do que nunca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34887" l="44708" r="39241" t="34775"/>
          <a:stretch/>
        </p:blipFill>
        <p:spPr>
          <a:xfrm>
            <a:off x="-13475" y="2245704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643175" y="2937875"/>
            <a:ext cx="5809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Pode ajudá-la a aumentar potencialmente: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Sua rede de contatos - Network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Conectar-se mais facilmente com empresas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Ficar por dentro do que está acontecendo no mercado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Ajudar a encontrar novas oportunidades de trabalho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5" name="Google Shape;85;p4"/>
          <p:cNvPicPr preferRelativeResize="0"/>
          <p:nvPr/>
        </p:nvPicPr>
        <p:blipFill rotWithShape="1">
          <a:blip r:embed="rId3">
            <a:alphaModFix/>
          </a:blip>
          <a:srcRect b="13050" l="0" r="0" t="0"/>
          <a:stretch/>
        </p:blipFill>
        <p:spPr>
          <a:xfrm>
            <a:off x="-1" y="96175"/>
            <a:ext cx="9284500" cy="47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U</a:t>
            </a: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m bom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 perfil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b="42322" l="12408" r="35969" t="17576"/>
          <a:stretch/>
        </p:blipFill>
        <p:spPr>
          <a:xfrm>
            <a:off x="2032200" y="829100"/>
            <a:ext cx="5427774" cy="23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5">
            <a:alphaModFix/>
          </a:blip>
          <a:srcRect b="50778" l="11995" r="36029" t="21962"/>
          <a:stretch/>
        </p:blipFill>
        <p:spPr>
          <a:xfrm>
            <a:off x="2095975" y="3307500"/>
            <a:ext cx="5375524" cy="15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/>
          <p:nvPr/>
        </p:nvSpPr>
        <p:spPr>
          <a:xfrm>
            <a:off x="881025" y="0"/>
            <a:ext cx="2764200" cy="5143500"/>
          </a:xfrm>
          <a:prstGeom prst="rect">
            <a:avLst/>
          </a:prstGeom>
          <a:solidFill>
            <a:srgbClr val="FF0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C4043"/>
              </a:solidFill>
              <a:highlight>
                <a:srgbClr val="FFFFFF"/>
              </a:highlight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9" name="Google Shape;99;p6"/>
          <p:cNvSpPr txBox="1"/>
          <p:nvPr/>
        </p:nvSpPr>
        <p:spPr>
          <a:xfrm rot="-5400000">
            <a:off x="-1668450" y="2626150"/>
            <a:ext cx="434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O que você deve mostrar?</a:t>
            </a:r>
            <a:endParaRPr b="1" i="0" sz="24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6379800" y="0"/>
            <a:ext cx="2764200" cy="5143500"/>
          </a:xfrm>
          <a:prstGeom prst="rect">
            <a:avLst/>
          </a:prstGeom>
          <a:solidFill>
            <a:srgbClr val="FFE5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3615600" y="0"/>
            <a:ext cx="2787000" cy="5143500"/>
          </a:xfrm>
          <a:prstGeom prst="rect">
            <a:avLst/>
          </a:prstGeom>
          <a:solidFill>
            <a:srgbClr val="56F8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851400" y="307775"/>
            <a:ext cx="27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419" sz="200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Primeira página</a:t>
            </a:r>
            <a:endParaRPr b="1" i="0" sz="2000" u="none" cap="none" strike="noStrike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3615600" y="307775"/>
            <a:ext cx="27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419" sz="2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Trajetória</a:t>
            </a:r>
            <a:endParaRPr b="1" i="0" sz="2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83950" y="1129475"/>
            <a:ext cx="2423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"/>
              <a:buChar char="●"/>
            </a:pPr>
            <a:r>
              <a:rPr b="1" lang="es-419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Coloque sua melhor cara</a:t>
            </a:r>
            <a:endParaRPr b="0" i="0" sz="17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1" lang="es-419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Crie confiança em seu perfil e aumente sua visibilidade.</a:t>
            </a:r>
            <a:endParaRPr b="0" i="1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b="1" i="0" lang="es-419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r>
              <a:rPr b="1" lang="es-419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1" i="0" lang="es-419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b="1" lang="es-419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fundo</a:t>
            </a:r>
            <a:br>
              <a:rPr b="0" i="0" lang="es-419" sz="17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s-419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Mostre sua proposta de valor em um único “golpe de olho” e desde o primeiro momento</a:t>
            </a:r>
            <a:endParaRPr b="0" i="0" sz="17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es-419" sz="1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Título</a:t>
            </a:r>
            <a:br>
              <a:rPr b="1" i="0" lang="es-419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s-419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É o elemento mais importante para causar uma boa impressão.</a:t>
            </a:r>
            <a:endParaRPr b="1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6379800" y="307775"/>
            <a:ext cx="251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419" sz="2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Plus!</a:t>
            </a:r>
            <a:endParaRPr b="1" i="0" sz="2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3800650" y="1169325"/>
            <a:ext cx="24237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b="1"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Sobre mim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 em poucas palavras sobre você, seu talento e como pode contribuir para a indústria.</a:t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Experiência</a:t>
            </a:r>
            <a:br>
              <a:rPr b="0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Aqui você pode incluir sua experiência profissional e de trabalho.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Educação</a:t>
            </a:r>
            <a:br>
              <a:rPr b="1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Destaque todo o treinamento formal do qual você faz parte.</a:t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6550050" y="1129475"/>
            <a:ext cx="2423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b="1"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Outras certificações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Seção para outros tipos de cursos realizados.</a:t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b="1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Habilidades </a:t>
            </a:r>
            <a:endParaRPr b="1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Quais são as</a:t>
            </a:r>
            <a:r>
              <a:rPr b="0" i="1" lang="es-419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áreas de skills técnicas y power c</a:t>
            </a: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om as que mais me identifico.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s-419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Recomendações</a:t>
            </a:r>
            <a:br>
              <a:rPr b="1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que os outros dizem sobre o seu trabalho?</a:t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i="0" lang="es-419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 </a:t>
            </a:r>
            <a:br>
              <a:rPr b="1" i="0" lang="es-419" sz="17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Conteúdo multimídia Idiomas | Interesses</a:t>
            </a:r>
            <a:endParaRPr b="1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4750" y="717300"/>
            <a:ext cx="3708875" cy="37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Bônus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4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"/>
          <p:cNvSpPr/>
          <p:nvPr/>
        </p:nvSpPr>
        <p:spPr>
          <a:xfrm>
            <a:off x="1652047" y="2851502"/>
            <a:ext cx="1354500" cy="16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Respond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aos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comentários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 dos seus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posts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3113476" y="2851500"/>
            <a:ext cx="1458600" cy="16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Bus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empresas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Conect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empregados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Crie uma rede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190625" y="1120925"/>
            <a:ext cx="1354500" cy="16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Coment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e 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publicações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outras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pessoas</a:t>
            </a:r>
            <a:endParaRPr b="0" i="0" sz="1300" u="none" cap="none" strike="noStrike">
              <a:solidFill>
                <a:srgbClr val="F7B61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1652019" y="1131000"/>
            <a:ext cx="1354500" cy="16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Like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nas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publicações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outras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pessoas</a:t>
            </a:r>
            <a:endParaRPr b="0" i="0" sz="1300" u="none" cap="none" strike="noStrike">
              <a:solidFill>
                <a:srgbClr val="00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19" name="Google Shape;119;p7"/>
          <p:cNvSpPr/>
          <p:nvPr/>
        </p:nvSpPr>
        <p:spPr>
          <a:xfrm>
            <a:off x="190725" y="2851500"/>
            <a:ext cx="1354500" cy="16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Gere 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conte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údo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valor</a:t>
            </a:r>
            <a:endParaRPr b="1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7"/>
          <p:cNvSpPr/>
          <p:nvPr/>
        </p:nvSpPr>
        <p:spPr>
          <a:xfrm>
            <a:off x="3113550" y="1131000"/>
            <a:ext cx="1458600" cy="1615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“</a:t>
            </a: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Like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nos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latin typeface="Open Sans"/>
                <a:ea typeface="Open Sans"/>
                <a:cs typeface="Open Sans"/>
                <a:sym typeface="Open Sans"/>
              </a:rPr>
              <a:t>comentários</a:t>
            </a: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outros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2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/>
        </p:nvSpPr>
        <p:spPr>
          <a:xfrm>
            <a:off x="1221275" y="2571750"/>
            <a:ext cx="6418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s-419" sz="4800">
                <a:latin typeface="Bitter"/>
                <a:ea typeface="Bitter"/>
                <a:cs typeface="Bitter"/>
                <a:sym typeface="Bitter"/>
              </a:rPr>
              <a:t>Crie você mesma</a:t>
            </a:r>
            <a:r>
              <a:rPr b="1" i="0" lang="es-419" sz="48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!</a:t>
            </a:r>
            <a:endParaRPr b="1" i="0" sz="24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" name="Google Shape;126;p8"/>
          <p:cNvPicPr preferRelativeResize="0"/>
          <p:nvPr/>
        </p:nvPicPr>
        <p:blipFill rotWithShape="1">
          <a:blip r:embed="rId3">
            <a:alphaModFix/>
          </a:blip>
          <a:srcRect b="67" l="0" r="0" t="69"/>
          <a:stretch/>
        </p:blipFill>
        <p:spPr>
          <a:xfrm>
            <a:off x="6926200" y="152400"/>
            <a:ext cx="2045575" cy="19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/>
        </p:nvSpPr>
        <p:spPr>
          <a:xfrm>
            <a:off x="547725" y="254300"/>
            <a:ext cx="45663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lang="es-419" sz="2000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A</a:t>
            </a:r>
            <a:r>
              <a:rPr b="1" i="0" lang="es-419" sz="2000" u="none" cap="none" strike="noStrike">
                <a:solidFill>
                  <a:srgbClr val="FF009E"/>
                </a:solidFill>
                <a:latin typeface="Bitter"/>
                <a:ea typeface="Bitter"/>
                <a:cs typeface="Bitter"/>
                <a:sym typeface="Bitter"/>
              </a:rPr>
              <a:t> foto…</a:t>
            </a:r>
            <a:endParaRPr b="1" i="0" sz="2000" u="none" cap="none" strike="noStrike">
              <a:solidFill>
                <a:srgbClr val="FF009E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3">
            <a:alphaModFix/>
          </a:blip>
          <a:srcRect b="34887" l="44708" r="39241" t="34775"/>
          <a:stretch/>
        </p:blipFill>
        <p:spPr>
          <a:xfrm>
            <a:off x="0" y="196629"/>
            <a:ext cx="294725" cy="5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/>
          <p:nvPr/>
        </p:nvSpPr>
        <p:spPr>
          <a:xfrm>
            <a:off x="1116750" y="734375"/>
            <a:ext cx="7152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Sua foto é a primeira coisa que os recrutadores veem no seu perfil.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 simples fato de ter uma foto aumenta consideravelmente as visitas ao seu perfil e as solicitações de conexão que você recebe.</a:t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s-419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Ao escolher uma foto de perfil, tente transmitir uma imagem profissional, próxima e amigável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s-419" sz="1700" u="sng">
                <a:solidFill>
                  <a:schemeClr val="hlink"/>
                </a:solidFill>
                <a:highlight>
                  <a:srgbClr val="56F89A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Recomendações para tirar uma foto profissional em casa</a:t>
            </a:r>
            <a:endParaRPr b="1" i="0" sz="1700" u="none" cap="none" strike="noStrike">
              <a:solidFill>
                <a:srgbClr val="3C4043"/>
              </a:solidFill>
              <a:highlight>
                <a:srgbClr val="56F89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5">
            <a:alphaModFix/>
          </a:blip>
          <a:srcRect b="21670" l="33282" r="33544" t="20372"/>
          <a:stretch/>
        </p:blipFill>
        <p:spPr>
          <a:xfrm>
            <a:off x="3332425" y="3291500"/>
            <a:ext cx="1577700" cy="15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 rotWithShape="1">
          <a:blip r:embed="rId6">
            <a:alphaModFix/>
          </a:blip>
          <a:srcRect b="11833" l="30551" r="30848" t="19005"/>
          <a:stretch/>
        </p:blipFill>
        <p:spPr>
          <a:xfrm>
            <a:off x="1400525" y="3291500"/>
            <a:ext cx="1538400" cy="154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 rotWithShape="1">
          <a:blip r:embed="rId7">
            <a:alphaModFix/>
          </a:blip>
          <a:srcRect b="12383" l="30898" r="29945" t="19379"/>
          <a:stretch/>
        </p:blipFill>
        <p:spPr>
          <a:xfrm>
            <a:off x="5185850" y="3312650"/>
            <a:ext cx="1538400" cy="150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